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notesMasterIdLst>
    <p:notesMasterId r:id="rId22"/>
  </p:notesMasterIdLst>
  <p:sldIdLst>
    <p:sldId id="273" r:id="rId2"/>
    <p:sldId id="258" r:id="rId3"/>
    <p:sldId id="274" r:id="rId4"/>
    <p:sldId id="275" r:id="rId5"/>
    <p:sldId id="259" r:id="rId6"/>
    <p:sldId id="260" r:id="rId7"/>
    <p:sldId id="261" r:id="rId8"/>
    <p:sldId id="279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6" r:id="rId18"/>
    <p:sldId id="271" r:id="rId19"/>
    <p:sldId id="277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50E46-EAF7-3F49-8840-A21EE1A4931D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EBC3A-06AE-3F42-A74B-9B9EF60AD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4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International Statistical</a:t>
            </a:r>
            <a:r>
              <a:rPr lang="en-US" baseline="0" dirty="0" smtClean="0"/>
              <a:t> Classification of Diseases</a:t>
            </a: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06BD13-E5E2-4838-881C-A808F21917B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B628D-A8D8-4323-9FDA-F766312A641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5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UK study, 14 000</a:t>
            </a:r>
            <a:r>
              <a:rPr lang="en-US" baseline="0" dirty="0" smtClean="0"/>
              <a:t> moms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B628D-A8D8-4323-9FDA-F766312A641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12 105 US adolescents</a:t>
            </a:r>
            <a:r>
              <a:rPr lang="en-US" baseline="0" dirty="0" smtClean="0"/>
              <a:t> in grades 7-12 from ADD Health study, randomly selected, nationally representative sample</a:t>
            </a:r>
            <a:endParaRPr lang="en-US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12-18 year olds living with 2 women (</a:t>
            </a:r>
            <a:r>
              <a:rPr lang="en-US" dirty="0" err="1" smtClean="0"/>
              <a:t>n</a:t>
            </a:r>
            <a:r>
              <a:rPr lang="en-US" dirty="0" smtClean="0"/>
              <a:t>=44) similar to peers raised by heterosexual parents (</a:t>
            </a:r>
            <a:r>
              <a:rPr lang="en-US" dirty="0" err="1" smtClean="0"/>
              <a:t>n</a:t>
            </a:r>
            <a:r>
              <a:rPr lang="en-US" dirty="0" smtClean="0"/>
              <a:t>=44) 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B628D-A8D8-4323-9FDA-F766312A641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Systematic review on LGBT parents’ experiences with health care system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4 papers, 3 Australian, 1 US/Canada</a:t>
            </a:r>
          </a:p>
          <a:p>
            <a:pPr>
              <a:spcBef>
                <a:spcPct val="0"/>
              </a:spcBef>
            </a:pPr>
            <a:r>
              <a:rPr lang="en-US" dirty="0" err="1" smtClean="0"/>
              <a:t>Mikhailovich</a:t>
            </a:r>
            <a:r>
              <a:rPr lang="en-US" dirty="0" smtClean="0"/>
              <a:t> - Satisfaction 89% for general practitioners, 62% for pediatricians, 61% for ER department, 60% for all nursing and medical staff during stay in hospital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16% dissatisfied with ER, 11% with pediatricians, 11% with nursing and other medical staff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Perrin and </a:t>
            </a:r>
            <a:r>
              <a:rPr lang="en-US" dirty="0" err="1" smtClean="0"/>
              <a:t>Kulkin</a:t>
            </a:r>
            <a:r>
              <a:rPr lang="en-US" dirty="0" smtClean="0"/>
              <a:t> – 45% preferred gay and lesbian health providers, 31% preferred special clinic for gay and lesbian parents. 39% had problems with primary pediatric care, 53% with clinics and 39% with hospitals. 40% suffered non-exclusion of non-biological parent, reported deficiencies in health care system related to sexual orientation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McNair – heterosexism, disclosure</a:t>
            </a:r>
          </a:p>
          <a:p>
            <a:pPr>
              <a:spcBef>
                <a:spcPct val="0"/>
              </a:spcBef>
            </a:pPr>
            <a:r>
              <a:rPr lang="en-US" dirty="0" err="1" smtClean="0"/>
              <a:t>Rawsthorne</a:t>
            </a:r>
            <a:r>
              <a:rPr lang="en-US" dirty="0" smtClean="0"/>
              <a:t> – positive experiences, many parents surprised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D593A2-ABAD-41FD-B179-1E2CDB1B8F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Forms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Develop admission /assessment forms that are inclusive and not heterosexist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Correct pronouns for trans individuals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No tolerance of anti-gay language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Current and up to date education for staff about special needs and issues of LGT </a:t>
            </a:r>
            <a:r>
              <a:rPr lang="en-US" dirty="0" err="1" smtClean="0"/>
              <a:t>famlies</a:t>
            </a:r>
            <a:r>
              <a:rPr lang="en-US" dirty="0" smtClean="0"/>
              <a:t>, sensitivity and awareness training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46E367-3641-457F-8974-ADA027CE98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1E9D-25B1-A546-ACE4-9EE9CD46F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939-0AFE-C141-BE1A-E27BEBA62762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939-0AFE-C141-BE1A-E27BEBA62762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1E9D-25B1-A546-ACE4-9EE9CD46F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939-0AFE-C141-BE1A-E27BEBA62762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1E9D-25B1-A546-ACE4-9EE9CD46F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A755F939-0AFE-C141-BE1A-E27BEBA62762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1E9D-25B1-A546-ACE4-9EE9CD46F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A755F939-0AFE-C141-BE1A-E27BEBA62762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1E9D-25B1-A546-ACE4-9EE9CD46F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A755F939-0AFE-C141-BE1A-E27BEBA62762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1E9D-25B1-A546-ACE4-9EE9CD46F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939-0AFE-C141-BE1A-E27BEBA62762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1E9D-25B1-A546-ACE4-9EE9CD46F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939-0AFE-C141-BE1A-E27BEBA62762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1E9D-25B1-A546-ACE4-9EE9CD46F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939-0AFE-C141-BE1A-E27BEBA62762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1E9D-25B1-A546-ACE4-9EE9CD46F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939-0AFE-C141-BE1A-E27BEBA62762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1E9D-25B1-A546-ACE4-9EE9CD46F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939-0AFE-C141-BE1A-E27BEBA62762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1E9D-25B1-A546-ACE4-9EE9CD46F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939-0AFE-C141-BE1A-E27BEBA62762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1E9D-25B1-A546-ACE4-9EE9CD46F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939-0AFE-C141-BE1A-E27BEBA62762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1E9D-25B1-A546-ACE4-9EE9CD46F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939-0AFE-C141-BE1A-E27BEBA62762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1E9D-25B1-A546-ACE4-9EE9CD46F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939-0AFE-C141-BE1A-E27BEBA62762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1E9D-25B1-A546-ACE4-9EE9CD46F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939-0AFE-C141-BE1A-E27BEBA62762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1E9D-25B1-A546-ACE4-9EE9CD46F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755F939-0AFE-C141-BE1A-E27BEBA62762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2201E9D-25B1-A546-ACE4-9EE9CD46F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ale.ca" TargetMode="External"/><Relationship Id="rId2" Type="http://schemas.openxmlformats.org/officeDocument/2006/relationships/hyperlink" Target="http://www.familleshomoparentales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gbtqparentingconnection.ca/home.cf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d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6834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Advances and challenges in health services offered to LGBT families: what is needed to move forward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3898" y="5113584"/>
            <a:ext cx="6400800" cy="1752600"/>
          </a:xfrm>
        </p:spPr>
        <p:txBody>
          <a:bodyPr/>
          <a:lstStyle/>
          <a:p>
            <a:r>
              <a:rPr lang="en-US" dirty="0" smtClean="0"/>
              <a:t>David J. Martens, MD</a:t>
            </a:r>
          </a:p>
          <a:p>
            <a:r>
              <a:rPr lang="en-US" dirty="0" smtClean="0"/>
              <a:t>Adolescent Medicine Specialist </a:t>
            </a:r>
          </a:p>
          <a:p>
            <a:r>
              <a:rPr lang="en-US" dirty="0" smtClean="0"/>
              <a:t>Montreal Children’s Hospital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Modern Families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Children from previous heterosexual relationships</a:t>
            </a:r>
          </a:p>
          <a:p>
            <a:r>
              <a:rPr lang="en-US" dirty="0" smtClean="0"/>
              <a:t>Adoption</a:t>
            </a:r>
          </a:p>
          <a:p>
            <a:r>
              <a:rPr lang="en-US" dirty="0" smtClean="0"/>
              <a:t>Artificial insemination</a:t>
            </a:r>
          </a:p>
          <a:p>
            <a:r>
              <a:rPr lang="en-US" dirty="0" smtClean="0"/>
              <a:t>Surrogacy</a:t>
            </a:r>
          </a:p>
          <a:p>
            <a:pPr lvl="1"/>
            <a:r>
              <a:rPr lang="en-US" dirty="0" smtClean="0"/>
              <a:t>Surrogate may have varying degrees of involvement with child and family</a:t>
            </a:r>
          </a:p>
        </p:txBody>
      </p:sp>
      <p:pic>
        <p:nvPicPr>
          <p:cNvPr id="5" name="Content Placeholder 4" descr="Artificial-insemination-using-the-husband-sperm.png"/>
          <p:cNvPicPr>
            <a:picLocks noGrp="1" noChangeAspect="1"/>
          </p:cNvPicPr>
          <p:nvPr>
            <p:ph sz="half" idx="13"/>
          </p:nvPr>
        </p:nvPicPr>
        <p:blipFill>
          <a:blip r:embed="rId2"/>
          <a:srcRect l="-28343" r="-28343"/>
          <a:stretch>
            <a:fillRect/>
          </a:stretch>
        </p:blipFill>
        <p:spPr/>
      </p:pic>
    </p:spTree>
  </p:cSld>
  <p:clrMapOvr>
    <a:masterClrMapping/>
  </p:clrMapOvr>
  <p:transition advTm="3443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Parenting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of lesbian and heterosexual mothers</a:t>
            </a:r>
          </a:p>
          <a:p>
            <a:pPr lvl="1"/>
            <a:r>
              <a:rPr lang="en-US" dirty="0" smtClean="0"/>
              <a:t>No differences in maternal warmth</a:t>
            </a:r>
          </a:p>
          <a:p>
            <a:pPr lvl="1"/>
            <a:r>
              <a:rPr lang="en-US" dirty="0" smtClean="0"/>
              <a:t>emotional involvement</a:t>
            </a:r>
          </a:p>
          <a:p>
            <a:pPr lvl="1"/>
            <a:r>
              <a:rPr lang="en-US" dirty="0" smtClean="0"/>
              <a:t>enjoyment of motherhood</a:t>
            </a:r>
          </a:p>
          <a:p>
            <a:pPr lvl="1"/>
            <a:r>
              <a:rPr lang="en-US" dirty="0" smtClean="0"/>
              <a:t>frequency of conflicts</a:t>
            </a:r>
          </a:p>
          <a:p>
            <a:pPr lvl="1"/>
            <a:r>
              <a:rPr lang="en-US" dirty="0" smtClean="0"/>
              <a:t>supervision of the child</a:t>
            </a:r>
          </a:p>
        </p:txBody>
      </p:sp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4123660" y="6216650"/>
            <a:ext cx="47345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Golombok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 et al., 2003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Dev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Psychol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 39:20-33</a:t>
            </a:r>
          </a:p>
        </p:txBody>
      </p:sp>
    </p:spTree>
  </p:cSld>
  <p:clrMapOvr>
    <a:masterClrMapping/>
  </p:clrMapOvr>
  <p:transition advTm="8639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kids are alright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Adolescents raised by 2 moms no different than peers raised by heterosexual parents in measures of:</a:t>
            </a:r>
          </a:p>
          <a:p>
            <a:pPr lvl="1"/>
            <a:r>
              <a:rPr lang="en-US" dirty="0" smtClean="0"/>
              <a:t>Self-esteem</a:t>
            </a:r>
          </a:p>
          <a:p>
            <a:pPr lvl="1"/>
            <a:r>
              <a:rPr lang="en-US" dirty="0" smtClean="0"/>
              <a:t>Depression</a:t>
            </a:r>
          </a:p>
          <a:p>
            <a:pPr lvl="1"/>
            <a:r>
              <a:rPr lang="en-US" dirty="0" smtClean="0"/>
              <a:t>Anxiety</a:t>
            </a:r>
          </a:p>
          <a:p>
            <a:pPr lvl="1"/>
            <a:r>
              <a:rPr lang="en-US" dirty="0" smtClean="0"/>
              <a:t>School connectedness</a:t>
            </a:r>
          </a:p>
          <a:p>
            <a:pPr lvl="1"/>
            <a:r>
              <a:rPr lang="en-US" dirty="0" smtClean="0"/>
              <a:t>School success</a:t>
            </a:r>
          </a:p>
        </p:txBody>
      </p:sp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3739316" y="6267450"/>
            <a:ext cx="51189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62626"/>
                </a:solidFill>
                <a:latin typeface="Trebuchet MS" pitchFamily="34" charset="0"/>
              </a:rPr>
              <a:t>Wainwright et al., 2004 </a:t>
            </a:r>
            <a:r>
              <a:rPr lang="en-US" i="1" dirty="0">
                <a:solidFill>
                  <a:srgbClr val="262626"/>
                </a:solidFill>
                <a:latin typeface="Trebuchet MS" pitchFamily="34" charset="0"/>
              </a:rPr>
              <a:t>Child </a:t>
            </a:r>
            <a:r>
              <a:rPr lang="en-US" i="1" dirty="0" err="1">
                <a:solidFill>
                  <a:srgbClr val="262626"/>
                </a:solidFill>
                <a:latin typeface="Trebuchet MS" pitchFamily="34" charset="0"/>
              </a:rPr>
              <a:t>Dev</a:t>
            </a:r>
            <a:r>
              <a:rPr lang="en-US" dirty="0">
                <a:solidFill>
                  <a:srgbClr val="262626"/>
                </a:solidFill>
                <a:latin typeface="Trebuchet MS" pitchFamily="34" charset="0"/>
              </a:rPr>
              <a:t> 75:1886-1898</a:t>
            </a:r>
          </a:p>
        </p:txBody>
      </p:sp>
    </p:spTree>
  </p:cSld>
  <p:clrMapOvr>
    <a:masterClrMapping/>
  </p:clrMapOvr>
  <p:transition advTm="4763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kids are alright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increase in gender </a:t>
            </a:r>
            <a:r>
              <a:rPr lang="en-US" dirty="0" err="1" smtClean="0"/>
              <a:t>dysphoria</a:t>
            </a:r>
            <a:endParaRPr lang="en-US" dirty="0" smtClean="0"/>
          </a:p>
          <a:p>
            <a:r>
              <a:rPr lang="en-US" dirty="0" smtClean="0"/>
              <a:t>More likely to consider relationship with person of same gender</a:t>
            </a:r>
          </a:p>
          <a:p>
            <a:r>
              <a:rPr lang="en-US" dirty="0" smtClean="0"/>
              <a:t>No difference in number of kids identified as homosexual</a:t>
            </a:r>
          </a:p>
        </p:txBody>
      </p:sp>
    </p:spTree>
  </p:cSld>
  <p:clrMapOvr>
    <a:masterClrMapping/>
  </p:clrMapOvr>
  <p:transition advTm="6623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kids are alright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Adult children of lesbian parents report more teasing</a:t>
            </a:r>
          </a:p>
          <a:p>
            <a:r>
              <a:rPr lang="en-US" smtClean="0"/>
              <a:t>More tolerant of diversity and more nurturing</a:t>
            </a:r>
          </a:p>
        </p:txBody>
      </p:sp>
      <p:pic>
        <p:nvPicPr>
          <p:cNvPr id="5" name="Content Placeholder 4" descr="tumblr_static_tumblr_static_pe8btzrb1m8sw84wk0ccgo88_focused_v3.jpg"/>
          <p:cNvPicPr>
            <a:picLocks noGrp="1" noChangeAspect="1"/>
          </p:cNvPicPr>
          <p:nvPr>
            <p:ph sz="half" idx="13"/>
          </p:nvPr>
        </p:nvPicPr>
        <p:blipFill>
          <a:blip r:embed="rId2"/>
          <a:srcRect l="-53790" r="-53790"/>
          <a:stretch>
            <a:fillRect/>
          </a:stretch>
        </p:blipFill>
        <p:spPr>
          <a:xfrm>
            <a:off x="299686" y="3538692"/>
            <a:ext cx="8562466" cy="2510524"/>
          </a:xfrm>
        </p:spPr>
      </p:pic>
    </p:spTree>
  </p:cSld>
  <p:clrMapOvr>
    <a:masterClrMapping/>
  </p:clrMapOvr>
  <p:transition advTm="1003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100" dirty="0" smtClean="0"/>
              <a:t>LGBT parents’ experiences with health care system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1793935"/>
            <a:ext cx="7076747" cy="460586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Experience largely positive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Problems </a:t>
            </a:r>
          </a:p>
          <a:p>
            <a:pPr lvl="1">
              <a:defRPr/>
            </a:pPr>
            <a:r>
              <a:rPr lang="en-US" dirty="0" smtClean="0"/>
              <a:t>Disclosure of sexuality</a:t>
            </a:r>
          </a:p>
          <a:p>
            <a:pPr lvl="1">
              <a:defRPr/>
            </a:pPr>
            <a:r>
              <a:rPr lang="en-US" dirty="0" smtClean="0"/>
              <a:t>Heterosexist assumptions</a:t>
            </a:r>
          </a:p>
          <a:p>
            <a:pPr lvl="1">
              <a:defRPr/>
            </a:pPr>
            <a:r>
              <a:rPr lang="en-US" dirty="0" smtClean="0"/>
              <a:t>Discrimination</a:t>
            </a:r>
          </a:p>
          <a:p>
            <a:pPr lvl="1">
              <a:defRPr/>
            </a:pPr>
            <a:r>
              <a:rPr lang="en-US" dirty="0" smtClean="0"/>
              <a:t>Lack of knowledge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90478" y="6229633"/>
            <a:ext cx="72677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en-US" dirty="0">
                <a:solidFill>
                  <a:srgbClr val="262626"/>
                </a:solidFill>
              </a:rPr>
              <a:t>Shields et al., 2012 </a:t>
            </a:r>
            <a:r>
              <a:rPr lang="en-US" i="1" dirty="0">
                <a:solidFill>
                  <a:srgbClr val="262626"/>
                </a:solidFill>
              </a:rPr>
              <a:t>Worldviews on evidence-based </a:t>
            </a:r>
            <a:r>
              <a:rPr lang="en-US" i="1" dirty="0" smtClean="0">
                <a:solidFill>
                  <a:srgbClr val="262626"/>
                </a:solidFill>
              </a:rPr>
              <a:t>nursing</a:t>
            </a:r>
            <a:r>
              <a:rPr lang="en-US" dirty="0" smtClean="0">
                <a:solidFill>
                  <a:srgbClr val="262626"/>
                </a:solidFill>
              </a:rPr>
              <a:t>: </a:t>
            </a:r>
            <a:r>
              <a:rPr lang="en-US" dirty="0">
                <a:solidFill>
                  <a:srgbClr val="262626"/>
                </a:solidFill>
              </a:rPr>
              <a:t>200-209</a:t>
            </a:r>
          </a:p>
        </p:txBody>
      </p:sp>
    </p:spTree>
  </p:cSld>
  <p:clrMapOvr>
    <a:masterClrMapping/>
  </p:clrMapOvr>
  <p:transition advTm="2385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Approach to LGBT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Who are primary caregivers and how are they related?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kind of supports in place or needed?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Involve whole family – don’t leave anyone out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Legal requirements about who can give consent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does child know about their parents? How do they feel about their parents relationship?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Educate ourselves and co-workers about LGBT families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advTm="14541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 assessment/intake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Develop admission /assessment forms that are inclusive and not heterosexist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Correct pronouns and gender designation for transgender individuals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No tolerance of anti-gay language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of forms</a:t>
            </a:r>
          </a:p>
        </p:txBody>
      </p:sp>
      <p:pic>
        <p:nvPicPr>
          <p:cNvPr id="61442" name="Content Placeholder 6" descr="IMG_179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7788" b="-7788"/>
          <a:stretch>
            <a:fillRect/>
          </a:stretch>
        </p:blipFill>
        <p:spPr>
          <a:xfrm>
            <a:off x="779463" y="1804988"/>
            <a:ext cx="4083050" cy="3538537"/>
          </a:xfrm>
        </p:spPr>
      </p:pic>
      <p:pic>
        <p:nvPicPr>
          <p:cNvPr id="61443" name="Content Placeholder 7" descr="IMG_180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6910" b="-26910"/>
          <a:stretch>
            <a:fillRect/>
          </a:stretch>
        </p:blipFill>
        <p:spPr>
          <a:xfrm>
            <a:off x="4933407" y="1425388"/>
            <a:ext cx="3657600" cy="4219575"/>
          </a:xfrm>
        </p:spPr>
      </p:pic>
    </p:spTree>
  </p:cSld>
  <p:clrMapOvr>
    <a:masterClrMapping/>
  </p:clrMapOvr>
  <p:transition advTm="5656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Number of same sex couples increasing across Canada</a:t>
            </a:r>
          </a:p>
          <a:p>
            <a:r>
              <a:rPr lang="en-US" dirty="0" smtClean="0"/>
              <a:t>LGBT parents and their children no different from families from heterosexual relationships</a:t>
            </a:r>
          </a:p>
          <a:p>
            <a:r>
              <a:rPr lang="en-US" dirty="0" smtClean="0"/>
              <a:t>Learning to communicate effectively with LGBT parents and their children is key to providing effective family centered care</a:t>
            </a:r>
          </a:p>
          <a:p>
            <a:r>
              <a:rPr lang="en-US" dirty="0" smtClean="0"/>
              <a:t>One easy place to start is to look at patient forms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6" descr="5Glfamily banner copy.jpg"/>
          <p:cNvPicPr>
            <a:picLocks noChangeAspect="1" noChangeArrowheads="1"/>
          </p:cNvPicPr>
          <p:nvPr/>
        </p:nvPicPr>
        <p:blipFill rotWithShape="1">
          <a:blip r:embed="rId2"/>
          <a:srcRect l="1939" t="22255" r="1939" b="23102"/>
          <a:stretch/>
        </p:blipFill>
        <p:spPr>
          <a:xfrm>
            <a:off x="779462" y="3991816"/>
            <a:ext cx="7508212" cy="166437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Spot diagnosis</a:t>
            </a:r>
          </a:p>
        </p:txBody>
      </p:sp>
      <p:pic>
        <p:nvPicPr>
          <p:cNvPr id="45058" name="Content Placeholder 3" descr="foot_in_mouth.gif"/>
          <p:cNvPicPr>
            <a:picLocks noGrp="1" noChangeAspect="1"/>
          </p:cNvPicPr>
          <p:nvPr>
            <p:ph idx="1"/>
          </p:nvPr>
        </p:nvPicPr>
        <p:blipFill>
          <a:blip r:embed="rId2"/>
          <a:srcRect l="-38747" r="-38747"/>
          <a:stretch>
            <a:fillRect/>
          </a:stretch>
        </p:blipFill>
        <p:spPr/>
      </p:pic>
    </p:spTree>
  </p:cSld>
  <p:clrMapOvr>
    <a:masterClrMapping/>
  </p:clrMapOvr>
  <p:transition advTm="10363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Resources for LGBT parents and their families</a:t>
            </a:r>
            <a:endParaRPr lang="en-US" dirty="0"/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www.familleshomoparentales.org</a:t>
            </a:r>
            <a:endParaRPr lang="en-US" dirty="0" smtClean="0"/>
          </a:p>
          <a:p>
            <a:r>
              <a:rPr lang="en-US" dirty="0" err="1" smtClean="0"/>
              <a:t>www.educaloi.qc.ca</a:t>
            </a:r>
            <a:endParaRPr lang="en-US" dirty="0" smtClean="0"/>
          </a:p>
          <a:p>
            <a:r>
              <a:rPr lang="en-US" sz="2400" dirty="0" smtClean="0">
                <a:hlinkClick r:id="rId3"/>
              </a:rPr>
              <a:t>www.egale.ca</a:t>
            </a:r>
            <a:endParaRPr lang="en-US" sz="2400" dirty="0" smtClean="0"/>
          </a:p>
          <a:p>
            <a:r>
              <a:rPr lang="en-US" sz="2400" dirty="0" smtClean="0">
                <a:hlinkClick r:id="rId4"/>
              </a:rPr>
              <a:t>www.lgbtqparentingconnection.ca/home.cfm</a:t>
            </a:r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 advTm="4325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</a:t>
            </a:r>
          </a:p>
          <a:p>
            <a:r>
              <a:rPr lang="en-US" dirty="0" smtClean="0"/>
              <a:t>Timeline of LGBT rights in Canada</a:t>
            </a:r>
          </a:p>
          <a:p>
            <a:r>
              <a:rPr lang="en-US" dirty="0" smtClean="0"/>
              <a:t>LGBT parents and their children</a:t>
            </a:r>
          </a:p>
          <a:p>
            <a:r>
              <a:rPr lang="en-US" dirty="0" smtClean="0"/>
              <a:t>Experiences of LGBT parents and their children with health care professionals</a:t>
            </a:r>
          </a:p>
          <a:p>
            <a:r>
              <a:rPr lang="en-US" dirty="0" smtClean="0"/>
              <a:t>Strategies to improve communication between LGBT families and health care professionals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Lesbian – a homosexual woman</a:t>
            </a:r>
          </a:p>
          <a:p>
            <a:r>
              <a:rPr lang="en-US" dirty="0" smtClean="0"/>
              <a:t>Gay – homosexual, especially a man</a:t>
            </a:r>
          </a:p>
          <a:p>
            <a:r>
              <a:rPr lang="en-US" dirty="0" smtClean="0"/>
              <a:t>Bisexual – a person who is attracted to both men and women</a:t>
            </a:r>
          </a:p>
          <a:p>
            <a:r>
              <a:rPr lang="en-US" dirty="0" smtClean="0"/>
              <a:t>Transgender - of, relating to, or being a person who identifies with or expresses a gender identity that differs from the one which corresponds to the person's sex at birth.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>Milestones in lesbian/gay/bisexual/trans rights in Canada</a:t>
            </a:r>
            <a:endParaRPr lang="en-US" sz="3200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1968</a:t>
            </a:r>
            <a:r>
              <a:rPr lang="en-US" dirty="0" smtClean="0"/>
              <a:t>: Homosexual behavior decriminalized</a:t>
            </a:r>
          </a:p>
          <a:p>
            <a:r>
              <a:rPr lang="en-US" b="1" dirty="0" smtClean="0"/>
              <a:t>1977</a:t>
            </a:r>
            <a:r>
              <a:rPr lang="en-US" dirty="0" smtClean="0"/>
              <a:t>: Quebec first province to include sexual orientation in its Human Rights Act. </a:t>
            </a:r>
          </a:p>
          <a:p>
            <a:r>
              <a:rPr lang="en-US" b="1" dirty="0" smtClean="0"/>
              <a:t>1989</a:t>
            </a:r>
            <a:r>
              <a:rPr lang="en-US" dirty="0" smtClean="0"/>
              <a:t>: The Canadian Human Rights Commission ruled that same-sex couples, and their children should be considered a family</a:t>
            </a:r>
          </a:p>
        </p:txBody>
      </p:sp>
    </p:spTree>
  </p:cSld>
  <p:clrMapOvr>
    <a:masterClrMapping/>
  </p:clrMapOvr>
  <p:transition advTm="4884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>Milestones in lesbian/gay/bisexual rights in Canada</a:t>
            </a:r>
            <a:endParaRPr lang="en-US" sz="3200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1996</a:t>
            </a:r>
            <a:r>
              <a:rPr lang="en-US" dirty="0"/>
              <a:t>: The term "</a:t>
            </a:r>
            <a:r>
              <a:rPr lang="en-US" i="1" dirty="0"/>
              <a:t>sexual </a:t>
            </a:r>
            <a:r>
              <a:rPr lang="en-US" i="1" dirty="0" smtClean="0"/>
              <a:t>orientation” </a:t>
            </a:r>
            <a:r>
              <a:rPr lang="en-US" dirty="0" smtClean="0"/>
              <a:t>added </a:t>
            </a:r>
            <a:r>
              <a:rPr lang="en-US" dirty="0"/>
              <a:t>to the Federal Human Rights </a:t>
            </a:r>
            <a:r>
              <a:rPr lang="en-US" dirty="0" smtClean="0"/>
              <a:t>Act.</a:t>
            </a:r>
            <a:endParaRPr lang="en-US" dirty="0"/>
          </a:p>
          <a:p>
            <a:r>
              <a:rPr lang="en-US" b="1" dirty="0"/>
              <a:t>2004-MAR</a:t>
            </a:r>
            <a:r>
              <a:rPr lang="en-US" dirty="0"/>
              <a:t>: The Quebec Court of Appeal rules that homosexuals have the right to marry</a:t>
            </a:r>
            <a:endParaRPr lang="en-US" i="1" dirty="0"/>
          </a:p>
          <a:p>
            <a:r>
              <a:rPr lang="en-US" b="1" dirty="0"/>
              <a:t>2005-JUL-20</a:t>
            </a:r>
            <a:r>
              <a:rPr lang="en-US" dirty="0"/>
              <a:t>:</a:t>
            </a:r>
            <a:r>
              <a:rPr lang="en-US" dirty="0" smtClean="0"/>
              <a:t> same-sex marriage legalized</a:t>
            </a:r>
          </a:p>
          <a:p>
            <a:r>
              <a:rPr lang="en-US" b="1" dirty="0" smtClean="0"/>
              <a:t>2017-June</a:t>
            </a:r>
            <a:r>
              <a:rPr lang="en-US" dirty="0" smtClean="0"/>
              <a:t>: Bill to protect rights of trans individuals in Criminal Code and Canadian Charter of Human Rights passed by Senate.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46260"/>
      </p:ext>
    </p:extLst>
  </p:cSld>
  <p:clrMapOvr>
    <a:masterClrMapping/>
  </p:clrMapOvr>
  <p:transition advTm="4884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4705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5483"/>
            <a:ext cx="9144000" cy="1587500"/>
          </a:xfrm>
          <a:prstGeom prst="rect">
            <a:avLst/>
          </a:prstGeom>
        </p:spPr>
      </p:pic>
    </p:spTree>
  </p:cSld>
  <p:clrMapOvr>
    <a:masterClrMapping/>
  </p:clrMapOvr>
  <p:transition advTm="7871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Homosexuality </a:t>
            </a:r>
            <a:r>
              <a:rPr lang="en-US" dirty="0"/>
              <a:t>&amp;</a:t>
            </a:r>
            <a:r>
              <a:rPr lang="en-US" dirty="0" smtClean="0"/>
              <a:t> Medicine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1973</a:t>
            </a:r>
            <a:r>
              <a:rPr lang="en-US" dirty="0" smtClean="0"/>
              <a:t>: the American Psychiatric Association votes to remove homosexuality from the DSM-II</a:t>
            </a:r>
          </a:p>
          <a:p>
            <a:r>
              <a:rPr lang="en-US" b="1" dirty="0" smtClean="0"/>
              <a:t>1992</a:t>
            </a:r>
            <a:r>
              <a:rPr lang="en-US" dirty="0" smtClean="0"/>
              <a:t>: World Health Organization removes homosexuality from ICD-10</a:t>
            </a:r>
          </a:p>
        </p:txBody>
      </p:sp>
    </p:spTree>
  </p:cSld>
  <p:clrMapOvr>
    <a:masterClrMapping/>
  </p:clrMapOvr>
  <p:transition advTm="13094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779463" y="195503"/>
            <a:ext cx="7583487" cy="1044388"/>
          </a:xfrm>
        </p:spPr>
        <p:txBody>
          <a:bodyPr/>
          <a:lstStyle/>
          <a:p>
            <a:r>
              <a:rPr lang="en-US" dirty="0" smtClean="0"/>
              <a:t>Modern Families</a:t>
            </a:r>
          </a:p>
        </p:txBody>
      </p:sp>
      <p:pic>
        <p:nvPicPr>
          <p:cNvPr id="6" name="Content Placeholder 5" descr="Screen Shot 2017-10-07 at 9.00.37   PM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-67655" r="-67655"/>
              <a:stretch>
                <a:fillRect/>
              </a:stretch>
            </p:blipFill>
          </mc:Choice>
          <mc:Fallback>
            <p:blipFill>
              <a:blip r:embed="rId4"/>
              <a:srcRect l="-67655" r="-67655"/>
              <a:stretch>
                <a:fillRect/>
              </a:stretch>
            </p:blipFill>
          </mc:Fallback>
        </mc:AlternateContent>
        <p:spPr>
          <a:xfrm rot="5400000">
            <a:off x="457200" y="717012"/>
            <a:ext cx="8229600" cy="4525963"/>
          </a:xfrm>
        </p:spPr>
      </p:pic>
      <p:pic>
        <p:nvPicPr>
          <p:cNvPr id="7" name="Picture 6" descr="Screen Shot 2017-10-07 at 9.01.12   PM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 rot="5400000">
            <a:off x="2930432" y="2987865"/>
            <a:ext cx="3237038" cy="513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57578"/>
      </p:ext>
    </p:extLst>
  </p:cSld>
  <p:clrMapOvr>
    <a:masterClrMapping/>
  </p:clrMapOvr>
  <p:transition advTm="3443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547</TotalTime>
  <Words>826</Words>
  <Application>Microsoft Office PowerPoint</Application>
  <PresentationFormat>On-screen Show (4:3)</PresentationFormat>
  <Paragraphs>113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Revolution</vt:lpstr>
      <vt:lpstr>Advances and challenges in health services offered to LGBT families: what is needed to move forward</vt:lpstr>
      <vt:lpstr>Spot diagnosis</vt:lpstr>
      <vt:lpstr>Objectives</vt:lpstr>
      <vt:lpstr>Definitions</vt:lpstr>
      <vt:lpstr>Milestones in lesbian/gay/bisexual/trans rights in Canada</vt:lpstr>
      <vt:lpstr>Milestones in lesbian/gay/bisexual rights in Canada</vt:lpstr>
      <vt:lpstr>PowerPoint Presentation</vt:lpstr>
      <vt:lpstr>Homosexuality &amp; Medicine</vt:lpstr>
      <vt:lpstr>Modern Families</vt:lpstr>
      <vt:lpstr>Modern Families</vt:lpstr>
      <vt:lpstr>Parenting</vt:lpstr>
      <vt:lpstr>The kids are alright</vt:lpstr>
      <vt:lpstr>The kids are alright</vt:lpstr>
      <vt:lpstr>The kids are alright</vt:lpstr>
      <vt:lpstr>LGBT parents’ experiences with health care system</vt:lpstr>
      <vt:lpstr>Approach to LGBT families</vt:lpstr>
      <vt:lpstr>Patient assessment/intake forms</vt:lpstr>
      <vt:lpstr>Examples of forms</vt:lpstr>
      <vt:lpstr>Conclusion</vt:lpstr>
      <vt:lpstr>Resources for LGBT parents and their families</vt:lpstr>
    </vt:vector>
  </TitlesOfParts>
  <Company>University of Saskatchewan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Martens</dc:creator>
  <cp:lastModifiedBy>LAURIE RICHARD</cp:lastModifiedBy>
  <cp:revision>25</cp:revision>
  <dcterms:created xsi:type="dcterms:W3CDTF">2017-10-10T12:05:57Z</dcterms:created>
  <dcterms:modified xsi:type="dcterms:W3CDTF">2017-10-10T14:06:05Z</dcterms:modified>
</cp:coreProperties>
</file>