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89" r:id="rId1"/>
  </p:sldMasterIdLst>
  <p:sldIdLst>
    <p:sldId id="256" r:id="rId2"/>
    <p:sldId id="416" r:id="rId3"/>
    <p:sldId id="420" r:id="rId4"/>
    <p:sldId id="417" r:id="rId5"/>
    <p:sldId id="406" r:id="rId6"/>
    <p:sldId id="439" r:id="rId7"/>
    <p:sldId id="350" r:id="rId8"/>
    <p:sldId id="384" r:id="rId9"/>
    <p:sldId id="270" r:id="rId10"/>
    <p:sldId id="431" r:id="rId11"/>
    <p:sldId id="433" r:id="rId12"/>
    <p:sldId id="434" r:id="rId13"/>
    <p:sldId id="436" r:id="rId14"/>
    <p:sldId id="440" r:id="rId15"/>
    <p:sldId id="441" r:id="rId16"/>
    <p:sldId id="442" r:id="rId17"/>
    <p:sldId id="33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F3F"/>
    <a:srgbClr val="FF6FCF"/>
    <a:srgbClr val="000080"/>
    <a:srgbClr val="004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0F300-0B33-834D-85F1-611A43DFA3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E9C17-2D70-5445-BD56-411DCB34EC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5272B-EC8E-1B4A-8EC9-3FFD5611608A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1C3AC-7A9A-014B-AA88-986A44C1D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8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381CC-CC05-3640-9698-10256EA85A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CCD25-E06C-8749-8051-968B7F305B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C750A-02D3-7B46-A202-04DA52DCCE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B25D1-A51F-594C-865B-1BED319CE6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C4391-097F-2E4E-9659-725EACE51A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BB0DE-7D8C-9C4F-A060-6CA636FEFA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6F656-FE00-6F46-AA08-195A9D56E0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08115-E131-AC4A-A427-BF7BE0465A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8E5E13-8D38-5A43-A7D2-E7E59F483C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052736"/>
            <a:ext cx="6400800" cy="25922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6FCF"/>
                </a:solidFill>
              </a:rPr>
              <a:t>Access to Healthcare for Persons with Gender Variance: barriers and improvements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861049"/>
            <a:ext cx="6400800" cy="14401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FF6FCF"/>
                </a:solidFill>
                <a:ea typeface="+mn-ea"/>
                <a:cs typeface="+mn-cs"/>
              </a:rPr>
              <a:t>Shuvo Ghosh, </a:t>
            </a:r>
            <a:r>
              <a:rPr lang="en-US" sz="1800" dirty="0" smtClean="0">
                <a:solidFill>
                  <a:srgbClr val="FF6FCF"/>
                </a:solidFill>
                <a:ea typeface="+mn-ea"/>
                <a:cs typeface="+mn-cs"/>
              </a:rPr>
              <a:t>MD, FAAP</a:t>
            </a:r>
            <a:endParaRPr lang="en-US" sz="1800" dirty="0">
              <a:solidFill>
                <a:srgbClr val="FF6FCF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FF6FCF"/>
                </a:solidFill>
                <a:ea typeface="+mn-ea"/>
                <a:cs typeface="+mn-cs"/>
              </a:rPr>
              <a:t>Developmental-</a:t>
            </a:r>
            <a:r>
              <a:rPr lang="en-US" sz="1800" dirty="0" err="1">
                <a:solidFill>
                  <a:srgbClr val="FF6FCF"/>
                </a:solidFill>
                <a:ea typeface="+mn-ea"/>
                <a:cs typeface="+mn-cs"/>
              </a:rPr>
              <a:t>Behavioural</a:t>
            </a:r>
            <a:r>
              <a:rPr lang="en-US" sz="1800" dirty="0">
                <a:solidFill>
                  <a:srgbClr val="FF6FCF"/>
                </a:solidFill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srgbClr val="FF6FCF"/>
                </a:solidFill>
                <a:ea typeface="+mn-ea"/>
                <a:cs typeface="+mn-cs"/>
              </a:rPr>
              <a:t>Pediatrican</a:t>
            </a:r>
            <a:endParaRPr lang="en-US" sz="1800" dirty="0" smtClean="0">
              <a:solidFill>
                <a:srgbClr val="FF6FCF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FF6FCF"/>
                </a:solidFill>
                <a:ea typeface="+mn-ea"/>
                <a:cs typeface="+mn-cs"/>
              </a:rPr>
              <a:t>Assistant Professor, Dept. of Pediatrics, McGill University</a:t>
            </a:r>
            <a:endParaRPr lang="en-US" sz="1800" dirty="0">
              <a:solidFill>
                <a:srgbClr val="FF6FCF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FF6FCF"/>
                </a:solidFill>
              </a:rPr>
              <a:t>Co-Director, </a:t>
            </a:r>
            <a:r>
              <a:rPr lang="en-US" sz="1800" dirty="0" err="1" smtClean="0">
                <a:solidFill>
                  <a:srgbClr val="FF6FCF"/>
                </a:solidFill>
                <a:ea typeface="+mn-ea"/>
                <a:cs typeface="+mn-cs"/>
              </a:rPr>
              <a:t>Meraki</a:t>
            </a:r>
            <a:r>
              <a:rPr lang="en-US" sz="1800" dirty="0" smtClean="0">
                <a:solidFill>
                  <a:srgbClr val="FF6FCF"/>
                </a:solidFill>
                <a:ea typeface="+mn-ea"/>
                <a:cs typeface="+mn-cs"/>
              </a:rPr>
              <a:t> Health Centre</a:t>
            </a:r>
            <a:endParaRPr lang="en-US" sz="1800" dirty="0">
              <a:solidFill>
                <a:srgbClr val="FF6FCF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6600"/>
                </a:solidFill>
              </a:rPr>
              <a:t>INTERVENTION</a:t>
            </a:r>
            <a:endParaRPr lang="en-US" dirty="0">
              <a:solidFill>
                <a:srgbClr val="FF6600"/>
              </a:solidFill>
              <a:ea typeface="+mj-ea"/>
              <a:cs typeface="+mj-cs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484784"/>
            <a:ext cx="6984950" cy="4032448"/>
          </a:xfrm>
        </p:spPr>
        <p:txBody>
          <a:bodyPr>
            <a:normAutofit fontScale="92500" lnSpcReduction="20000"/>
          </a:bodyPr>
          <a:lstStyle/>
          <a:p>
            <a:pPr marL="0" indent="-273050" eaLnBrk="1" hangingPunct="1">
              <a:lnSpc>
                <a:spcPct val="90000"/>
              </a:lnSpc>
            </a:pPr>
            <a:r>
              <a:rPr lang="en-US" dirty="0"/>
              <a:t>Decisions about care </a:t>
            </a:r>
            <a:r>
              <a:rPr lang="en-US" dirty="0" smtClean="0"/>
              <a:t>have been </a:t>
            </a:r>
            <a:r>
              <a:rPr lang="en-US" dirty="0"/>
              <a:t>made at the following times</a:t>
            </a:r>
            <a:r>
              <a:rPr lang="en-US" dirty="0" smtClean="0"/>
              <a:t>:</a:t>
            </a:r>
          </a:p>
          <a:p>
            <a:pPr marL="0" indent="-273050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 infancy for kids with ambiguous genitalia or any </a:t>
            </a:r>
            <a:r>
              <a:rPr lang="en-US" dirty="0" smtClean="0"/>
              <a:t>intersex </a:t>
            </a:r>
            <a:r>
              <a:rPr lang="en-US" dirty="0"/>
              <a:t>condition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 school-age when intense and persistent feelings are expressed on a regular basis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At the onset of puberty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At the time of reaching majority (16+ for non-invasive care, 18 for care with legal ramifications)</a:t>
            </a:r>
          </a:p>
        </p:txBody>
      </p:sp>
    </p:spTree>
    <p:extLst>
      <p:ext uri="{BB962C8B-B14F-4D97-AF65-F5344CB8AC3E}">
        <p14:creationId xmlns:p14="http://schemas.microsoft.com/office/powerpoint/2010/main" val="8756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xfrm>
            <a:off x="1331640" y="692696"/>
            <a:ext cx="6400800" cy="1008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FF0000"/>
                </a:solidFill>
              </a:rPr>
              <a:t>STRATEGIES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562" name="Rectangle 3"/>
          <p:cNvSpPr>
            <a:spLocks noGrp="1"/>
          </p:cNvSpPr>
          <p:nvPr>
            <p:ph idx="1"/>
          </p:nvPr>
        </p:nvSpPr>
        <p:spPr>
          <a:xfrm>
            <a:off x="971600" y="1700808"/>
            <a:ext cx="7128792" cy="4104456"/>
          </a:xfrm>
        </p:spPr>
        <p:txBody>
          <a:bodyPr>
            <a:normAutofit/>
          </a:bodyPr>
          <a:lstStyle/>
          <a:p>
            <a:pPr marL="0" indent="-273050" eaLnBrk="1" hangingPunct="1"/>
            <a:r>
              <a:rPr lang="en-US" dirty="0"/>
              <a:t>The pathway:</a:t>
            </a:r>
            <a:endParaRPr lang="en-CA" dirty="0"/>
          </a:p>
          <a:p>
            <a:pPr lvl="1" eaLnBrk="1" hangingPunct="1"/>
            <a:r>
              <a:rPr lang="en-CA" dirty="0"/>
              <a:t>“Watch and wait”</a:t>
            </a:r>
          </a:p>
          <a:p>
            <a:pPr lvl="1" eaLnBrk="1" hangingPunct="1"/>
            <a:r>
              <a:rPr lang="en-CA" dirty="0"/>
              <a:t>Slightly more intervention with guidance about the possibility of transition or gender ambiguity at a later age</a:t>
            </a:r>
          </a:p>
          <a:p>
            <a:pPr lvl="1" eaLnBrk="1" hangingPunct="1"/>
            <a:r>
              <a:rPr lang="en-CA" dirty="0"/>
              <a:t>Concrete treatment steps such as discussion of therapies (medications/hormones, </a:t>
            </a:r>
            <a:r>
              <a:rPr lang="en-CA" dirty="0" smtClean="0"/>
              <a:t>surgeries, etc</a:t>
            </a:r>
            <a:r>
              <a:rPr lang="en-CA" dirty="0"/>
              <a:t>.)</a:t>
            </a:r>
          </a:p>
          <a:p>
            <a:pPr lvl="1" eaLnBrk="1" hangingPunct="1">
              <a:buFont typeface="Wingdings 2" charset="0"/>
              <a:buNone/>
            </a:pPr>
            <a:endParaRPr lang="en-US" dirty="0"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SUPPORT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700808"/>
            <a:ext cx="6400800" cy="3785592"/>
          </a:xfrm>
        </p:spPr>
        <p:txBody>
          <a:bodyPr>
            <a:normAutofit fontScale="92500" lnSpcReduction="10000"/>
          </a:bodyPr>
          <a:lstStyle/>
          <a:p>
            <a:pPr marL="0" indent="-273050" eaLnBrk="1" hangingPunct="1"/>
            <a:r>
              <a:rPr lang="en-US" dirty="0"/>
              <a:t>Parents are naturally very anxious about leaving children in </a:t>
            </a:r>
            <a:r>
              <a:rPr lang="ja-JP" altLang="en-US" dirty="0">
                <a:ea typeface="ＭＳ Ｐ明朝" charset="0"/>
                <a:cs typeface="ＭＳ Ｐ明朝" charset="0"/>
              </a:rPr>
              <a:t>“</a:t>
            </a:r>
            <a:r>
              <a:rPr lang="en-US" altLang="ja-JP" dirty="0"/>
              <a:t>the middle</a:t>
            </a:r>
            <a:r>
              <a:rPr lang="ja-JP" altLang="en-US" dirty="0">
                <a:ea typeface="ＭＳ Ｐ明朝" charset="0"/>
                <a:cs typeface="ＭＳ Ｐ明朝" charset="0"/>
              </a:rPr>
              <a:t>”</a:t>
            </a:r>
            <a:r>
              <a:rPr lang="en-US" altLang="ja-JP" dirty="0"/>
              <a:t> but it is a responsibility of professionals to help remove the stigma associated with either intersex state or gender variant </a:t>
            </a:r>
            <a:r>
              <a:rPr lang="en-US" altLang="ja-JP" dirty="0" err="1"/>
              <a:t>behaviours</a:t>
            </a:r>
            <a:endParaRPr lang="en-US" altLang="ja-JP" dirty="0"/>
          </a:p>
          <a:p>
            <a:pPr marL="0" indent="-273050" eaLnBrk="1" hangingPunct="1"/>
            <a:r>
              <a:rPr lang="en-US" dirty="0"/>
              <a:t>Frank discussions must be undertaken as early as possible</a:t>
            </a:r>
          </a:p>
        </p:txBody>
      </p:sp>
    </p:spTree>
    <p:extLst>
      <p:ext uri="{BB962C8B-B14F-4D97-AF65-F5344CB8AC3E}">
        <p14:creationId xmlns:p14="http://schemas.microsoft.com/office/powerpoint/2010/main" val="8909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Supporting a child with gender variance while respecting privacy</a:t>
            </a:r>
          </a:p>
          <a:p>
            <a:r>
              <a:rPr lang="en-US" dirty="0" smtClean="0"/>
              <a:t>Providing adequate information to peers without alienating the child or causing stigma</a:t>
            </a:r>
          </a:p>
          <a:p>
            <a:r>
              <a:rPr lang="en-US" dirty="0" smtClean="0"/>
              <a:t>Feeling equipped to discuss the situation with parents or family members of classmates</a:t>
            </a:r>
          </a:p>
          <a:p>
            <a:r>
              <a:rPr lang="en-US" dirty="0" smtClean="0"/>
              <a:t>Knowing what accommodations/interventions are most helpful for trans kids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8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FOR COMMUNITY HEALTH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lack of experience</a:t>
            </a:r>
          </a:p>
          <a:p>
            <a:r>
              <a:rPr lang="en-US" dirty="0" smtClean="0"/>
              <a:t>A lack of comfort</a:t>
            </a:r>
          </a:p>
          <a:p>
            <a:r>
              <a:rPr lang="en-US" dirty="0" smtClean="0"/>
              <a:t>A lack of information</a:t>
            </a:r>
          </a:p>
          <a:p>
            <a:r>
              <a:rPr lang="en-US" dirty="0" smtClean="0"/>
              <a:t>A lack of context</a:t>
            </a:r>
          </a:p>
          <a:p>
            <a:r>
              <a:rPr lang="en-US" dirty="0" smtClean="0"/>
              <a:t>Numerous co-existing factors that complicate a psychosocial situation</a:t>
            </a:r>
          </a:p>
          <a:p>
            <a:r>
              <a:rPr lang="en-US" dirty="0" smtClean="0"/>
              <a:t>Multiple medical or health issues</a:t>
            </a:r>
          </a:p>
          <a:p>
            <a:r>
              <a:rPr lang="en-US" dirty="0" smtClean="0"/>
              <a:t>Difficulties with mental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7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PLEASE do not say, nor accept amongst your colleagues or other practitioners from any walk of life the comment “I don’t have the expertise to…”</a:t>
            </a:r>
          </a:p>
          <a:p>
            <a:pPr lvl="1"/>
            <a:r>
              <a:rPr lang="en-US" dirty="0" smtClean="0"/>
              <a:t>This is UNACCEPTABLE and would not be said of any other </a:t>
            </a:r>
            <a:r>
              <a:rPr lang="en-US" dirty="0" err="1" smtClean="0"/>
              <a:t>marginalised</a:t>
            </a:r>
            <a:r>
              <a:rPr lang="en-US" dirty="0" smtClean="0"/>
              <a:t> group</a:t>
            </a:r>
          </a:p>
          <a:p>
            <a:r>
              <a:rPr lang="en-US" dirty="0" smtClean="0"/>
              <a:t>PLEASE do not presume to know a person’s identity better than they know their own identity</a:t>
            </a:r>
          </a:p>
          <a:p>
            <a:pPr lvl="1"/>
            <a:r>
              <a:rPr lang="en-US" dirty="0" smtClean="0"/>
              <a:t>Nothing could be more condescending</a:t>
            </a:r>
          </a:p>
          <a:p>
            <a:pPr lvl="1"/>
            <a:r>
              <a:rPr lang="en-US" dirty="0" smtClean="0"/>
              <a:t>This applies even to those with mental health issues (apart from an individual in florid psychosis)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06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Psychosocial</a:t>
            </a:r>
          </a:p>
          <a:p>
            <a:r>
              <a:rPr lang="en-US" dirty="0" smtClean="0"/>
              <a:t>Medical</a:t>
            </a:r>
          </a:p>
          <a:p>
            <a:r>
              <a:rPr lang="en-US" dirty="0" smtClean="0"/>
              <a:t>Surgical (steps as a teen, others &gt;18)</a:t>
            </a:r>
          </a:p>
          <a:p>
            <a:r>
              <a:rPr lang="en-US" dirty="0" smtClean="0"/>
              <a:t>Non-surgical options</a:t>
            </a:r>
          </a:p>
          <a:p>
            <a:r>
              <a:rPr lang="en-US" dirty="0" smtClean="0"/>
              <a:t>Approaches and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99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8229600" cy="854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rgbClr val="FF6FCF"/>
                </a:solidFill>
              </a:rPr>
              <a:t>Canadian Resources</a:t>
            </a:r>
            <a:endParaRPr lang="en-US" dirty="0">
              <a:solidFill>
                <a:srgbClr val="FF6FCF"/>
              </a:solidFill>
            </a:endParaRPr>
          </a:p>
        </p:txBody>
      </p:sp>
      <p:pic>
        <p:nvPicPr>
          <p:cNvPr id="3" name="Content Placeholder 2" descr="gend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06" b="-26606"/>
          <a:stretch>
            <a:fillRect/>
          </a:stretch>
        </p:blipFill>
        <p:spPr/>
      </p:pic>
      <p:sp>
        <p:nvSpPr>
          <p:cNvPr id="69635" name="Rectangle 6"/>
          <p:cNvSpPr>
            <a:spLocks noGrp="1"/>
          </p:cNvSpPr>
          <p:nvPr>
            <p:ph type="body" sz="half" idx="2"/>
          </p:nvPr>
        </p:nvSpPr>
        <p:spPr>
          <a:xfrm>
            <a:off x="4644008" y="1052736"/>
            <a:ext cx="4038600" cy="4708525"/>
          </a:xfrm>
        </p:spPr>
        <p:txBody>
          <a:bodyPr>
            <a:normAutofit fontScale="62500" lnSpcReduction="20000"/>
          </a:bodyPr>
          <a:lstStyle/>
          <a:p>
            <a:pPr marL="0" indent="-273050" eaLnBrk="1" hangingPunct="1"/>
            <a:r>
              <a:rPr lang="en-CA" dirty="0" smtClean="0">
                <a:latin typeface="Garamond" charset="0"/>
              </a:rPr>
              <a:t>Gender Creative Kids network &amp; website</a:t>
            </a:r>
          </a:p>
          <a:p>
            <a:pPr marL="0" indent="-273050" eaLnBrk="1" hangingPunct="1"/>
            <a:r>
              <a:rPr lang="en-CA" dirty="0" smtClean="0">
                <a:latin typeface="Garamond" charset="0"/>
              </a:rPr>
              <a:t>Centre for Gender Advocacy (Concordia)</a:t>
            </a:r>
          </a:p>
          <a:p>
            <a:pPr marL="0" indent="-273050" eaLnBrk="1" hangingPunct="1"/>
            <a:r>
              <a:rPr lang="en-CA" dirty="0" smtClean="0">
                <a:latin typeface="Garamond" charset="0"/>
              </a:rPr>
              <a:t>McGill University Sexual Identity Clinic</a:t>
            </a:r>
          </a:p>
          <a:p>
            <a:pPr marL="0" indent="-273050" eaLnBrk="1" hangingPunct="1"/>
            <a:r>
              <a:rPr lang="en-CA" dirty="0" smtClean="0">
                <a:latin typeface="Garamond" charset="0"/>
              </a:rPr>
              <a:t>Trans </a:t>
            </a:r>
            <a:r>
              <a:rPr lang="en-CA" dirty="0">
                <a:latin typeface="Garamond" charset="0"/>
              </a:rPr>
              <a:t>association of Québec</a:t>
            </a:r>
          </a:p>
          <a:p>
            <a:pPr marL="0" indent="-273050" eaLnBrk="1" hangingPunct="1"/>
            <a:r>
              <a:rPr lang="en-CA" dirty="0">
                <a:latin typeface="Garamond" charset="0"/>
              </a:rPr>
              <a:t>Project 10</a:t>
            </a:r>
          </a:p>
          <a:p>
            <a:pPr marL="0" indent="-273050" eaLnBrk="1" hangingPunct="1"/>
            <a:r>
              <a:rPr lang="en-CA" dirty="0">
                <a:latin typeface="Garamond" charset="0"/>
              </a:rPr>
              <a:t>Intersex society of North America</a:t>
            </a:r>
          </a:p>
          <a:p>
            <a:pPr marL="0" indent="-273050" eaLnBrk="1" hangingPunct="1"/>
            <a:r>
              <a:rPr lang="en-CA" dirty="0" err="1">
                <a:latin typeface="Garamond" charset="0"/>
              </a:rPr>
              <a:t>Transhealth</a:t>
            </a:r>
            <a:r>
              <a:rPr lang="en-CA" dirty="0">
                <a:latin typeface="Garamond" charset="0"/>
              </a:rPr>
              <a:t> </a:t>
            </a:r>
            <a:r>
              <a:rPr lang="en-CA" dirty="0" smtClean="0">
                <a:latin typeface="Garamond" charset="0"/>
              </a:rPr>
              <a:t>Montreal</a:t>
            </a:r>
          </a:p>
          <a:p>
            <a:pPr marL="0" indent="-273050" eaLnBrk="1" hangingPunct="1"/>
            <a:r>
              <a:rPr lang="en-CA" dirty="0" err="1" smtClean="0">
                <a:latin typeface="Garamond" charset="0"/>
              </a:rPr>
              <a:t>TransPULSE</a:t>
            </a:r>
            <a:r>
              <a:rPr lang="en-CA" dirty="0" smtClean="0">
                <a:latin typeface="Garamond" charset="0"/>
              </a:rPr>
              <a:t> in Toronto</a:t>
            </a:r>
          </a:p>
          <a:p>
            <a:pPr marL="0" indent="-273050" eaLnBrk="1" hangingPunct="1"/>
            <a:r>
              <a:rPr lang="en-CA" dirty="0" smtClean="0">
                <a:latin typeface="Garamond" charset="0"/>
              </a:rPr>
              <a:t>Rainbow Health Ontario</a:t>
            </a:r>
          </a:p>
          <a:p>
            <a:pPr marL="0" indent="-273050" eaLnBrk="1" hangingPunct="1"/>
            <a:r>
              <a:rPr lang="en-CA" dirty="0" smtClean="0">
                <a:latin typeface="Garamond" charset="0"/>
              </a:rPr>
              <a:t>Head &amp; Hands Clinic NDG</a:t>
            </a:r>
          </a:p>
          <a:p>
            <a:pPr marL="0" indent="-273050" eaLnBrk="1" hangingPunct="1"/>
            <a:r>
              <a:rPr lang="en-CA" dirty="0" smtClean="0">
                <a:latin typeface="Garamond" charset="0"/>
              </a:rPr>
              <a:t>Gender Variance Program @ </a:t>
            </a:r>
          </a:p>
          <a:p>
            <a:pPr marL="0" indent="0" eaLnBrk="1" hangingPunct="1">
              <a:buNone/>
            </a:pPr>
            <a:r>
              <a:rPr lang="en-CA" dirty="0">
                <a:latin typeface="Garamond" charset="0"/>
              </a:rPr>
              <a:t> </a:t>
            </a:r>
            <a:r>
              <a:rPr lang="en-CA" dirty="0" smtClean="0">
                <a:latin typeface="Garamond" charset="0"/>
              </a:rPr>
              <a:t>    </a:t>
            </a:r>
            <a:r>
              <a:rPr lang="en-CA" dirty="0" err="1" smtClean="0">
                <a:latin typeface="Garamond" charset="0"/>
              </a:rPr>
              <a:t>Meraki</a:t>
            </a:r>
            <a:r>
              <a:rPr lang="en-CA" dirty="0" smtClean="0">
                <a:latin typeface="Garamond" charset="0"/>
              </a:rPr>
              <a:t> Health Centre</a:t>
            </a:r>
            <a:endParaRPr lang="en-US" dirty="0">
              <a:latin typeface="Garamond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OF THE </a:t>
            </a:r>
            <a:r>
              <a:rPr lang="en-US" dirty="0" smtClean="0">
                <a:solidFill>
                  <a:srgbClr val="FF6FCF"/>
                </a:solidFill>
              </a:rPr>
              <a:t>GENDER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BINARY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2" descr="GiuseppeVittor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2" b="162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932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Genderbread-2.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55" b="-7455"/>
          <a:stretch>
            <a:fillRect/>
          </a:stretch>
        </p:blipFill>
        <p:spPr>
          <a:xfrm>
            <a:off x="457200" y="549275"/>
            <a:ext cx="8229600" cy="6119813"/>
          </a:xfrm>
        </p:spPr>
      </p:pic>
    </p:spTree>
    <p:extLst>
      <p:ext uri="{BB962C8B-B14F-4D97-AF65-F5344CB8AC3E}">
        <p14:creationId xmlns:p14="http://schemas.microsoft.com/office/powerpoint/2010/main" val="331134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WORLD OF THE GENDER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66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N</a:t>
            </a:r>
            <a:r>
              <a:rPr lang="en-US" dirty="0" smtClean="0">
                <a:solidFill>
                  <a:srgbClr val="B9FF3F"/>
                </a:solidFill>
              </a:rPr>
              <a:t>TI</a:t>
            </a:r>
            <a:r>
              <a:rPr lang="en-US" dirty="0" smtClean="0">
                <a:solidFill>
                  <a:srgbClr val="3366FF"/>
                </a:solidFill>
              </a:rPr>
              <a:t>N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UU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realities of gender identity</a:t>
            </a:r>
          </a:p>
          <a:p>
            <a:r>
              <a:rPr lang="en-US" dirty="0" smtClean="0"/>
              <a:t>Multiple ways to express gender</a:t>
            </a:r>
          </a:p>
          <a:p>
            <a:r>
              <a:rPr lang="en-US" dirty="0" smtClean="0"/>
              <a:t>Multiple acceptable </a:t>
            </a:r>
            <a:r>
              <a:rPr lang="en-US" dirty="0" err="1" smtClean="0"/>
              <a:t>behaviours</a:t>
            </a:r>
            <a:endParaRPr lang="en-US" dirty="0" smtClean="0"/>
          </a:p>
          <a:p>
            <a:r>
              <a:rPr lang="en-US" dirty="0" smtClean="0"/>
              <a:t>Multiple definitions </a:t>
            </a:r>
            <a:r>
              <a:rPr lang="en-US" dirty="0" err="1" smtClean="0"/>
              <a:t>recognised</a:t>
            </a:r>
            <a:endParaRPr lang="en-US" dirty="0" smtClean="0"/>
          </a:p>
          <a:p>
            <a:r>
              <a:rPr lang="en-US" dirty="0" smtClean="0"/>
              <a:t>Maleness and femaleness defined as part of a larger group</a:t>
            </a:r>
          </a:p>
          <a:p>
            <a:r>
              <a:rPr lang="en-US" dirty="0" smtClean="0"/>
              <a:t>Biology, society, epigenetic phenomena all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1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4008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CURRENT THINKING</a:t>
            </a:r>
            <a:endParaRPr lang="en-US" dirty="0"/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current concept of gender variance/non-conformity/independence, </a:t>
            </a:r>
            <a:r>
              <a:rPr lang="en-US" dirty="0" err="1"/>
              <a:t>approx</a:t>
            </a:r>
            <a:r>
              <a:rPr lang="en-US" dirty="0"/>
              <a:t> 1-3% of population presents in early years with atypical </a:t>
            </a:r>
            <a:r>
              <a:rPr lang="en-US" dirty="0" err="1" smtClean="0"/>
              <a:t>behaviours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many identifiable </a:t>
            </a:r>
            <a:r>
              <a:rPr lang="en-US" dirty="0" err="1" smtClean="0"/>
              <a:t>marginalised</a:t>
            </a:r>
            <a:r>
              <a:rPr lang="en-US" dirty="0" smtClean="0"/>
              <a:t> groups in our society (many who pass through the hands/doors of youth protection)</a:t>
            </a:r>
          </a:p>
          <a:p>
            <a:r>
              <a:rPr lang="en-US" dirty="0" smtClean="0"/>
              <a:t>There are others who are “invisible”</a:t>
            </a:r>
          </a:p>
          <a:p>
            <a:r>
              <a:rPr lang="en-US" dirty="0" smtClean="0"/>
              <a:t>The trans population is perhaps the most visible </a:t>
            </a:r>
            <a:r>
              <a:rPr lang="en-US" i="1" dirty="0" smtClean="0"/>
              <a:t>and</a:t>
            </a:r>
            <a:r>
              <a:rPr lang="en-US" dirty="0" smtClean="0"/>
              <a:t> the most invisible</a:t>
            </a:r>
          </a:p>
          <a:p>
            <a:pPr lvl="1"/>
            <a:r>
              <a:rPr lang="en-US" dirty="0" smtClean="0"/>
              <a:t>Many trans people are “stealth”</a:t>
            </a:r>
          </a:p>
          <a:p>
            <a:pPr lvl="1"/>
            <a:r>
              <a:rPr lang="en-US" dirty="0" smtClean="0"/>
              <a:t>Other trans people are “easily” identifiable</a:t>
            </a:r>
          </a:p>
          <a:p>
            <a:pPr lvl="1"/>
            <a:r>
              <a:rPr lang="en-US" dirty="0" smtClean="0"/>
              <a:t>Yet others appear to be doing well or poorly but their interior life is unknown to the rest of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2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FF0000"/>
                </a:solidFill>
              </a:rPr>
              <a:t>THE PROFESSIONAL ROLE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idx="1"/>
          </p:nvPr>
        </p:nvSpPr>
        <p:spPr>
          <a:xfrm>
            <a:off x="899592" y="1700808"/>
            <a:ext cx="7632848" cy="3888432"/>
          </a:xfrm>
        </p:spPr>
        <p:txBody>
          <a:bodyPr>
            <a:normAutofit fontScale="85000" lnSpcReduction="20000"/>
          </a:bodyPr>
          <a:lstStyle/>
          <a:p>
            <a:pPr marL="0" indent="-273050" eaLnBrk="1" hangingPunct="1">
              <a:lnSpc>
                <a:spcPct val="100000"/>
              </a:lnSpc>
            </a:pPr>
            <a:r>
              <a:rPr lang="en-CA" dirty="0"/>
              <a:t>The need to move beyond pathological definitions to variation from the norm (or the average, typical, mean)</a:t>
            </a:r>
          </a:p>
          <a:p>
            <a:pPr marL="0" indent="-273050" eaLnBrk="1" hangingPunct="1">
              <a:lnSpc>
                <a:spcPct val="100000"/>
              </a:lnSpc>
            </a:pPr>
            <a:r>
              <a:rPr lang="en-CA" dirty="0"/>
              <a:t>Honest exploration of each </a:t>
            </a:r>
            <a:r>
              <a:rPr lang="en-CA" dirty="0" smtClean="0"/>
              <a:t>patients needs</a:t>
            </a:r>
            <a:r>
              <a:rPr lang="en-CA" dirty="0"/>
              <a:t>, wishes and hopes</a:t>
            </a:r>
          </a:p>
          <a:p>
            <a:pPr marL="0" indent="-273050" eaLnBrk="1" hangingPunct="1">
              <a:lnSpc>
                <a:spcPct val="100000"/>
              </a:lnSpc>
            </a:pPr>
            <a:r>
              <a:rPr lang="en-CA" dirty="0"/>
              <a:t>Using our expertise to best serve people rather than to control or shape people in a certain way</a:t>
            </a:r>
          </a:p>
          <a:p>
            <a:pPr marL="0" indent="-273050" eaLnBrk="1" hangingPunct="1">
              <a:lnSpc>
                <a:spcPct val="100000"/>
              </a:lnSpc>
            </a:pPr>
            <a:r>
              <a:rPr lang="en-CA" dirty="0"/>
              <a:t>Understanding the needs of family members, the parents and the best way to reconcile all of these issues with the child’s experience</a:t>
            </a:r>
          </a:p>
          <a:p>
            <a:pPr marL="0" indent="-273050" eaLnBrk="1" hangingPunct="1">
              <a:buFont typeface="Wingdings 2" charset="0"/>
              <a:buNone/>
            </a:pPr>
            <a:endParaRPr lang="en-US" dirty="0"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GENETICS OF THE BRAIN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22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ver </a:t>
            </a:r>
            <a:r>
              <a:rPr lang="en-US" dirty="0"/>
              <a:t>3000 gene loci have been identified that respond to testosterone exposure</a:t>
            </a:r>
          </a:p>
          <a:p>
            <a:r>
              <a:rPr lang="en-US" dirty="0"/>
              <a:t>These may be involved in responses both pre and post-</a:t>
            </a:r>
            <a:r>
              <a:rPr lang="en-US" dirty="0" err="1"/>
              <a:t>natally</a:t>
            </a:r>
            <a:endParaRPr lang="en-US" dirty="0"/>
          </a:p>
        </p:txBody>
      </p:sp>
      <p:pic>
        <p:nvPicPr>
          <p:cNvPr id="52227" name="Content Placeholder 6" descr="web_AgCC_WholeBrainFibers_Overla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5" r="9605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BFBFBF"/>
                </a:solidFill>
                <a:ea typeface="+mj-ea"/>
                <a:cs typeface="+mj-cs"/>
              </a:rPr>
              <a:t>BEHAVIOURS</a:t>
            </a:r>
            <a:endParaRPr lang="en-US" dirty="0">
              <a:solidFill>
                <a:srgbClr val="BFBFBF"/>
              </a:solidFill>
              <a:ea typeface="+mj-ea"/>
              <a:cs typeface="+mj-cs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-273050" eaLnBrk="1" hangingPunct="1"/>
            <a:r>
              <a:rPr lang="en-US" dirty="0"/>
              <a:t>Incongruent </a:t>
            </a:r>
            <a:r>
              <a:rPr lang="en-US" dirty="0" err="1"/>
              <a:t>behaviours</a:t>
            </a:r>
            <a:r>
              <a:rPr lang="en-US" dirty="0"/>
              <a:t> are not always </a:t>
            </a:r>
            <a:r>
              <a:rPr lang="en-US" dirty="0" err="1" smtClean="0"/>
              <a:t>pathologised</a:t>
            </a:r>
            <a:r>
              <a:rPr lang="en-US" dirty="0"/>
              <a:t>:</a:t>
            </a:r>
          </a:p>
          <a:p>
            <a:pPr lvl="1" eaLnBrk="1" hangingPunct="1"/>
            <a:r>
              <a:rPr lang="en-US" dirty="0"/>
              <a:t>Girls who prefer rough-tumble play (</a:t>
            </a:r>
            <a:r>
              <a:rPr lang="ja-JP" altLang="en-US" dirty="0">
                <a:ea typeface="ＭＳ Ｐ明朝" charset="0"/>
                <a:cs typeface="ＭＳ Ｐ明朝" charset="0"/>
              </a:rPr>
              <a:t>“</a:t>
            </a:r>
            <a:r>
              <a:rPr lang="en-US" altLang="ja-JP" dirty="0"/>
              <a:t>tomboys</a:t>
            </a:r>
            <a:r>
              <a:rPr lang="ja-JP" altLang="en-US" dirty="0">
                <a:ea typeface="ＭＳ Ｐ明朝" charset="0"/>
                <a:cs typeface="ＭＳ Ｐ明朝" charset="0"/>
              </a:rPr>
              <a:t>”</a:t>
            </a:r>
            <a:r>
              <a:rPr lang="en-US" altLang="ja-JP" dirty="0"/>
              <a:t>) are often encouraged to continue</a:t>
            </a:r>
          </a:p>
          <a:p>
            <a:pPr lvl="1" eaLnBrk="1" hangingPunct="1"/>
            <a:r>
              <a:rPr lang="en-US" dirty="0"/>
              <a:t>Some parents allow their young sons to pursue </a:t>
            </a:r>
            <a:r>
              <a:rPr lang="ja-JP" altLang="en-US" dirty="0">
                <a:ea typeface="ＭＳ Ｐ明朝" charset="0"/>
                <a:cs typeface="ＭＳ Ｐ明朝" charset="0"/>
              </a:rPr>
              <a:t>“</a:t>
            </a:r>
            <a:r>
              <a:rPr lang="en-US" altLang="ja-JP" dirty="0"/>
              <a:t>girlish</a:t>
            </a:r>
            <a:r>
              <a:rPr lang="ja-JP" altLang="en-US" dirty="0">
                <a:ea typeface="ＭＳ Ｐ明朝" charset="0"/>
                <a:cs typeface="ＭＳ Ｐ明朝" charset="0"/>
              </a:rPr>
              <a:t>”</a:t>
            </a:r>
            <a:r>
              <a:rPr lang="en-US" altLang="ja-JP" dirty="0"/>
              <a:t> interests: sewing, playing with dolls, but most are considered “sissy boys”</a:t>
            </a:r>
          </a:p>
          <a:p>
            <a:pPr lvl="1" eaLnBrk="1" hangingPunct="1"/>
            <a:r>
              <a:rPr lang="en-US" dirty="0"/>
              <a:t>Variation of “boy” in both cases…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2596</TotalTime>
  <Words>723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Black</vt:lpstr>
      <vt:lpstr>Access to Healthcare for Persons with Gender Variance: barriers and improvements</vt:lpstr>
      <vt:lpstr>WORLD OF THE GENDER BINARY</vt:lpstr>
      <vt:lpstr>PowerPoint Presentation</vt:lpstr>
      <vt:lpstr>WORLD OF THE GENDER CONTINUUM</vt:lpstr>
      <vt:lpstr>CURRENT THINKING</vt:lpstr>
      <vt:lpstr>MARGINALISATION</vt:lpstr>
      <vt:lpstr>THE PROFESSIONAL ROLE</vt:lpstr>
      <vt:lpstr>GENETICS OF THE BRAIN</vt:lpstr>
      <vt:lpstr>BEHAVIOURS</vt:lpstr>
      <vt:lpstr>INTERVENTION</vt:lpstr>
      <vt:lpstr>STRATEGIES</vt:lpstr>
      <vt:lpstr>SUPPORT</vt:lpstr>
      <vt:lpstr>CHALLENGES IN CARE</vt:lpstr>
      <vt:lpstr>CHALLENGES FOR COMMUNITY HEALTH PROFESSIONALS</vt:lpstr>
      <vt:lpstr>What NOT to do</vt:lpstr>
      <vt:lpstr>KINDS OF THERAPY</vt:lpstr>
      <vt:lpstr>Canadian Resources</vt:lpstr>
    </vt:vector>
  </TitlesOfParts>
  <Company>žကŘነŘᥴ뿿큠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Issues in Children</dc:title>
  <dc:creator>Shuvo Ghosh</dc:creator>
  <cp:lastModifiedBy>LAURIE RICHARD</cp:lastModifiedBy>
  <cp:revision>133</cp:revision>
  <dcterms:created xsi:type="dcterms:W3CDTF">2006-06-13T02:46:09Z</dcterms:created>
  <dcterms:modified xsi:type="dcterms:W3CDTF">2017-10-10T14:02:54Z</dcterms:modified>
</cp:coreProperties>
</file>